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0"/>
  </p:notesMasterIdLst>
  <p:sldIdLst>
    <p:sldId id="256" r:id="rId5"/>
    <p:sldId id="257" r:id="rId6"/>
    <p:sldId id="259" r:id="rId7"/>
    <p:sldId id="276" r:id="rId8"/>
    <p:sldId id="261" r:id="rId9"/>
    <p:sldId id="284" r:id="rId10"/>
    <p:sldId id="277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78" r:id="rId19"/>
    <p:sldId id="297" r:id="rId20"/>
    <p:sldId id="292" r:id="rId21"/>
    <p:sldId id="293" r:id="rId22"/>
    <p:sldId id="298" r:id="rId23"/>
    <p:sldId id="294" r:id="rId24"/>
    <p:sldId id="295" r:id="rId25"/>
    <p:sldId id="300" r:id="rId26"/>
    <p:sldId id="299" r:id="rId27"/>
    <p:sldId id="260" r:id="rId28"/>
    <p:sldId id="27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D1993D-73CF-4D6D-BBFF-75BDA945A8B1}" v="1" dt="2024-10-04T15:26:04.0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8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MOC Inc</a:t>
            </a: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F0636AD-2AE8-56D0-ED48-1E175E8A9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388" y="517058"/>
            <a:ext cx="2725142" cy="86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34BE10-C485-254E-CA5F-3E553A856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27" y="1132135"/>
            <a:ext cx="10196946" cy="459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One-Time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</a:rPr>
              <a:t>A One Time Service is a service that is automatically completed when it is delivered. An example of a One-Time service is CARE Assessment</a:t>
            </a:r>
            <a:br>
              <a:rPr lang="en-US" sz="1400" dirty="0">
                <a:latin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</a:rPr>
              <a:t> 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Adding a One Time Service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dirty="0">
                <a:latin typeface="Calibri" panose="020F0502020204030204" pitchFamily="34" charset="0"/>
              </a:rPr>
              <a:t>To set up a one-time service, only a service date is needed  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Service date will be defaulted to current date</a:t>
            </a:r>
            <a:br>
              <a:rPr lang="en-US" sz="1400" dirty="0">
                <a:latin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</a:rPr>
              <a:t> 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Completing a One Time Service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dirty="0">
                <a:latin typeface="Calibri" panose="020F0502020204030204" pitchFamily="34" charset="0"/>
              </a:rPr>
              <a:t>For a one-time service, all achieved outcomes should be selected before saving the service. 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dirty="0">
                <a:latin typeface="Calibri" panose="020F0502020204030204" pitchFamily="34" charset="0"/>
              </a:rPr>
              <a:t>In order to indicate outcomes that have been achieved, the box next to the relevant potential outcomes should be checked 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dirty="0">
                <a:latin typeface="Calibri" panose="020F0502020204030204" pitchFamily="34" charset="0"/>
              </a:rPr>
              <a:t>The status of the outcome will automatically be dated and set to a status of “Achieved” </a:t>
            </a:r>
          </a:p>
        </p:txBody>
      </p:sp>
    </p:spTree>
    <p:extLst>
      <p:ext uri="{BB962C8B-B14F-4D97-AF65-F5344CB8AC3E}">
        <p14:creationId xmlns:p14="http://schemas.microsoft.com/office/powerpoint/2010/main" val="495956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A Regular Service is a service that requires follow up before the service and/or outcome can be completed. An example of a regular service is Behavioral Health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Regular Services have 3 potential Service Status: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800100" lvl="1" indent="-34290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Progressing Service: </a:t>
            </a:r>
          </a:p>
          <a:p>
            <a:pPr marL="1143000" lvl="2" indent="-22860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indicates the customer is actively moving towards completing the service being provided.  This will be the default value when adding a service. </a:t>
            </a:r>
          </a:p>
          <a:p>
            <a:pPr marL="800100" lvl="1" indent="-34290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Achieved Service: </a:t>
            </a:r>
          </a:p>
          <a:p>
            <a:pPr marL="1143000" lvl="2" indent="-22860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An achieved service indicates the customer has successfully completed the service being provided. </a:t>
            </a:r>
          </a:p>
          <a:p>
            <a:pPr marL="1143000" lvl="2" indent="-22860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When this status is selected, the “Actual Service Completion Date” will appear and be required. This will default to the current date.  </a:t>
            </a:r>
          </a:p>
          <a:p>
            <a:pPr marL="800100" lvl="1" indent="-34290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Exited Service:</a:t>
            </a:r>
          </a:p>
          <a:p>
            <a:pPr marL="1143000" lvl="2" indent="-22860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An exited service indicates the customer has not and will not complete the service being provided. </a:t>
            </a:r>
          </a:p>
          <a:p>
            <a:pPr marL="1143000" lvl="2" indent="-22860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When this status is selected, the “Actual Service Completion Date” will appear and be required. This will default to the current date. </a:t>
            </a:r>
          </a:p>
        </p:txBody>
      </p:sp>
    </p:spTree>
    <p:extLst>
      <p:ext uri="{BB962C8B-B14F-4D97-AF65-F5344CB8AC3E}">
        <p14:creationId xmlns:p14="http://schemas.microsoft.com/office/powerpoint/2010/main" val="413597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798" y="1930668"/>
            <a:ext cx="6518643" cy="2387600"/>
          </a:xfrm>
        </p:spPr>
        <p:txBody>
          <a:bodyPr/>
          <a:lstStyle/>
          <a:p>
            <a:r>
              <a:rPr lang="en-US" dirty="0"/>
              <a:t>Adding a Regular Service</a:t>
            </a:r>
          </a:p>
        </p:txBody>
      </p:sp>
    </p:spTree>
    <p:extLst>
      <p:ext uri="{BB962C8B-B14F-4D97-AF65-F5344CB8AC3E}">
        <p14:creationId xmlns:p14="http://schemas.microsoft.com/office/powerpoint/2010/main" val="3700060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Regular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</a:rPr>
              <a:t>When setting up a regular service, you must select: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Start Date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Service Start Date will be defaulted to current date </a:t>
            </a:r>
          </a:p>
          <a:p>
            <a:pPr marL="685800" lvl="1" indent="-22860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Status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Target Service Completion Date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The system will generate a task for the service owner with the target service as a due date 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This date can be edited at a later period 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Focus Areas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Focus Areas can be used as tags for the service to filter by in the Action Plan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Multiple Focus Areas can be applied from the drop down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You may also select any potential outcomes that you will be working towards by starting this service by changing the status of the relevant outcome to “Progressing”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Once selecting this status, you may select a Target Completion Date for the outcome</a:t>
            </a:r>
          </a:p>
          <a:p>
            <a:pPr marL="1143000" lvl="2" indent="-22860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Note: This step is not required, you may leave all outcomes blank (the default) </a:t>
            </a:r>
          </a:p>
        </p:txBody>
      </p:sp>
    </p:spTree>
    <p:extLst>
      <p:ext uri="{BB962C8B-B14F-4D97-AF65-F5344CB8AC3E}">
        <p14:creationId xmlns:p14="http://schemas.microsoft.com/office/powerpoint/2010/main" val="82542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D06633-3558-DF0B-782D-D1A32BB6C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945" y="640173"/>
            <a:ext cx="9070110" cy="557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53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798" y="1930668"/>
            <a:ext cx="6518643" cy="2387600"/>
          </a:xfrm>
        </p:spPr>
        <p:txBody>
          <a:bodyPr/>
          <a:lstStyle/>
          <a:p>
            <a:r>
              <a:rPr lang="en-US" dirty="0"/>
              <a:t>Exiting a Regular Service</a:t>
            </a:r>
          </a:p>
        </p:txBody>
      </p:sp>
    </p:spTree>
    <p:extLst>
      <p:ext uri="{BB962C8B-B14F-4D97-AF65-F5344CB8AC3E}">
        <p14:creationId xmlns:p14="http://schemas.microsoft.com/office/powerpoint/2010/main" val="838133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Exiting a Regular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If a regular service was stopped before it could be completed, the service and the outcomes can be exited to indicate that the service was not completed.</a:t>
            </a:r>
          </a:p>
          <a:p>
            <a:pPr marL="285750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In order to exit a regular service, you must select the following: 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status must be set to “Exited” </a:t>
            </a:r>
          </a:p>
          <a:p>
            <a:pPr marL="1200150" lvl="2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Upon setting this status, you must enter an “Actual Service Completion Date” to indicate the date the service stopped being provided 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Change any outcomes that will not be achieved from “Progressing” to “Exited”</a:t>
            </a:r>
          </a:p>
          <a:p>
            <a:pPr marL="1200150" lvl="2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When selecting the “Exited” outcome status, you must select an “Actual Date of Completion” to indicate the date the outcome was no longer progressing</a:t>
            </a:r>
          </a:p>
          <a:p>
            <a:pPr marL="1200150" lvl="2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Changing the outcomes status is not a required step if the outcomes have not been exited </a:t>
            </a:r>
          </a:p>
          <a:p>
            <a:pPr marL="1200150" lvl="2"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If outcomes were achieved even if the service was exited, those outcomes can indicated by changing their status to “Achieved”  </a:t>
            </a:r>
          </a:p>
        </p:txBody>
      </p:sp>
    </p:spTree>
    <p:extLst>
      <p:ext uri="{BB962C8B-B14F-4D97-AF65-F5344CB8AC3E}">
        <p14:creationId xmlns:p14="http://schemas.microsoft.com/office/powerpoint/2010/main" val="533682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D1BB3E-EAB2-F9A0-B1B3-7D808EBC6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1" y="753276"/>
            <a:ext cx="9347198" cy="535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7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798" y="1930668"/>
            <a:ext cx="6518643" cy="2387600"/>
          </a:xfrm>
        </p:spPr>
        <p:txBody>
          <a:bodyPr/>
          <a:lstStyle/>
          <a:p>
            <a:r>
              <a:rPr lang="en-US" dirty="0"/>
              <a:t>Completing a Regular Service</a:t>
            </a:r>
          </a:p>
        </p:txBody>
      </p:sp>
    </p:spTree>
    <p:extLst>
      <p:ext uri="{BB962C8B-B14F-4D97-AF65-F5344CB8AC3E}">
        <p14:creationId xmlns:p14="http://schemas.microsoft.com/office/powerpoint/2010/main" val="71438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Action Plan Screen</a:t>
            </a:r>
          </a:p>
          <a:p>
            <a:r>
              <a:rPr lang="en-US" dirty="0"/>
              <a:t>Adding a One-Time Service</a:t>
            </a:r>
          </a:p>
          <a:p>
            <a:r>
              <a:rPr lang="en-US" dirty="0"/>
              <a:t>Completing a One-Time Service</a:t>
            </a:r>
          </a:p>
          <a:p>
            <a:r>
              <a:rPr lang="en-US" dirty="0"/>
              <a:t>Adding a Regular Service</a:t>
            </a:r>
          </a:p>
          <a:p>
            <a:r>
              <a:rPr lang="en-US" dirty="0"/>
              <a:t>Exiting a Regular Service</a:t>
            </a:r>
          </a:p>
          <a:p>
            <a:r>
              <a:rPr lang="en-US" dirty="0"/>
              <a:t>Completing a Regular Service</a:t>
            </a:r>
          </a:p>
          <a:p>
            <a:r>
              <a:rPr lang="en-US" dirty="0"/>
              <a:t>Service Maintenance</a:t>
            </a:r>
          </a:p>
          <a:p>
            <a:r>
              <a:rPr lang="en-US" dirty="0"/>
              <a:t>Program Enrollment vs Service Delivery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/>
          <a:lstStyle/>
          <a:p>
            <a:fld id="{495D8227-9DE4-4D42-8C1B-E10C828BC634}" type="datetime1">
              <a:rPr lang="en-US" smtClean="0"/>
              <a:pPr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a Regular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Once a regular service has reached successful completion or the outcome of the service was unsuccessful, you can update the service in order to indicate this.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In order to complete a regular service, the user must select the following: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status must be set to “Achieved” </a:t>
            </a:r>
          </a:p>
          <a:p>
            <a:pPr marL="1143000" lvl="2" indent="-28575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Upon setting this status, you must enter an “Actual Service Completion Date” to indicate the date the service was completed </a:t>
            </a: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Change any outcomes that have been achieved from “Progressing” to “Achieved” </a:t>
            </a:r>
          </a:p>
          <a:p>
            <a:pPr marL="1143000" lvl="2" indent="-28575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When selecting the “Achieved” outcome status, you must select an “Actual Date of Completion” to indicate the date the outcome was completed</a:t>
            </a:r>
          </a:p>
          <a:p>
            <a:pPr marL="1143000" lvl="2" indent="-28575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Changing the outcomes status is not a required step if the outcomes have not yet been achieved</a:t>
            </a:r>
          </a:p>
          <a:p>
            <a:pPr marL="1143000" lvl="2" indent="-28575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You have the ability to edit the outcomes of a service even after that service has been achieved </a:t>
            </a:r>
          </a:p>
          <a:p>
            <a:pPr marL="1143000" lvl="2" indent="-285750" fontAlgn="ctr"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If outcomes were not completed even if the service was achieved, those outcomes can indicated by changing their status to “Exited” </a:t>
            </a:r>
          </a:p>
        </p:txBody>
      </p:sp>
    </p:spTree>
    <p:extLst>
      <p:ext uri="{BB962C8B-B14F-4D97-AF65-F5344CB8AC3E}">
        <p14:creationId xmlns:p14="http://schemas.microsoft.com/office/powerpoint/2010/main" val="1008695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5296E9-6C5A-3FAE-AED7-FAF78973F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744" y="736057"/>
            <a:ext cx="9224512" cy="538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37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798" y="1930668"/>
            <a:ext cx="6518643" cy="2387600"/>
          </a:xfrm>
        </p:spPr>
        <p:txBody>
          <a:bodyPr/>
          <a:lstStyle/>
          <a:p>
            <a:r>
              <a:rPr lang="en-US" dirty="0"/>
              <a:t>Service Maintenance</a:t>
            </a:r>
          </a:p>
        </p:txBody>
      </p:sp>
    </p:spTree>
    <p:extLst>
      <p:ext uri="{BB962C8B-B14F-4D97-AF65-F5344CB8AC3E}">
        <p14:creationId xmlns:p14="http://schemas.microsoft.com/office/powerpoint/2010/main" val="1969215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Maintenance (Edit/View Services)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Once a service has been added to a client’s action plan, your ability to edit and delete the service will depend on your permissions, the service type and the status of the service.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Once a service has been saved, there are specific fields across all service types that you will never be able to edit. These fields include: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Service/Service Variant 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Program/Program Variant 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Start Date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indent="-28575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Below are other scenarios describing when a field will no longer be editable from the service screen: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Once an outcome has been saved as “Achieved”, it will no longer be editable from the service screen.</a:t>
            </a:r>
          </a:p>
          <a:p>
            <a:pPr marL="1143000" lvl="2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The actual date of completion will no longer be editable </a:t>
            </a:r>
          </a:p>
          <a:p>
            <a:pPr marL="1143000" lvl="2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  If checked, the checkbox is unable to be deselected</a:t>
            </a:r>
          </a:p>
          <a:p>
            <a:pPr marL="742950" lvl="1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Once an outcome has been saved as “Exited”, it will no longer be editable from the service screen.</a:t>
            </a:r>
          </a:p>
          <a:p>
            <a:pPr marL="1143000" lvl="2" indent="-28575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latin typeface="Calibri" panose="020F0502020204030204" pitchFamily="34" charset="0"/>
              </a:rPr>
              <a:t>The actual date of completion will no longer be editable </a:t>
            </a:r>
          </a:p>
        </p:txBody>
      </p:sp>
    </p:spTree>
    <p:extLst>
      <p:ext uri="{BB962C8B-B14F-4D97-AF65-F5344CB8AC3E}">
        <p14:creationId xmlns:p14="http://schemas.microsoft.com/office/powerpoint/2010/main" val="679175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75DE-8A44-4EC5-83C6-95BDDF10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</a:rPr>
              <a:t>Program Enrollment vs Service Delivery</a:t>
            </a:r>
            <a:endParaRPr lang="en-US" sz="4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09DF5-56B4-304A-8777-BB8576005AF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99C8CE-7534-A244-ABE9-5BED2DFEFBDF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A912-225F-BE40-9F3E-025552444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6C709-8794-DF4E-A15C-6E648F09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14FF79-AB2F-ED44-DA8B-BB21DE86B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-285750" fontAlgn="ctr">
              <a:spcBef>
                <a:spcPts val="0"/>
              </a:spcBef>
              <a:spcAft>
                <a:spcPts val="0"/>
              </a:spcAft>
              <a:buFont typeface="+mj-lt"/>
            </a:pPr>
            <a:r>
              <a:rPr lang="en-US" sz="1600" dirty="0">
                <a:latin typeface="Calibri" panose="020F0502020204030204" pitchFamily="34" charset="0"/>
              </a:rPr>
              <a:t>Depending on your program and program's workflow you may want to:</a:t>
            </a:r>
            <a:br>
              <a:rPr lang="en-US" sz="1600" dirty="0">
                <a:latin typeface="Calibri" panose="020F0502020204030204" pitchFamily="34" charset="0"/>
              </a:rPr>
            </a:br>
            <a:endParaRPr lang="en-US" sz="1600" dirty="0">
              <a:latin typeface="Calibri" panose="020F0502020204030204" pitchFamily="34" charset="0"/>
            </a:endParaRPr>
          </a:p>
          <a:p>
            <a:pPr indent="-285750" fontAlgn="ctr">
              <a:spcBef>
                <a:spcPts val="0"/>
              </a:spcBef>
              <a:spcAft>
                <a:spcPts val="0"/>
              </a:spcAft>
              <a:buFont typeface="+mj-lt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Enroll a Client in a Program without adding any Services</a:t>
            </a:r>
          </a:p>
          <a:p>
            <a:pPr indent="-285750" fontAlgn="ctr">
              <a:spcBef>
                <a:spcPts val="0"/>
              </a:spcBef>
              <a:spcAft>
                <a:spcPts val="0"/>
              </a:spcAft>
              <a:buFont typeface="+mj-lt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Enroll a Client in a Program and add multiple services</a:t>
            </a:r>
          </a:p>
          <a:p>
            <a:pPr indent="-285750" fontAlgn="ctr">
              <a:spcBef>
                <a:spcPts val="0"/>
              </a:spcBef>
              <a:spcAft>
                <a:spcPts val="0"/>
              </a:spcAft>
              <a:buFont typeface="+mj-lt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Add a One-Time Service without enrolling the client in a Program</a:t>
            </a:r>
          </a:p>
          <a:p>
            <a:pPr indent="-285750" fontAlgn="ctr">
              <a:spcBef>
                <a:spcPts val="0"/>
              </a:spcBef>
              <a:spcAft>
                <a:spcPts val="0"/>
              </a:spcAft>
              <a:buFont typeface="+mj-lt"/>
              <a:buChar char="•"/>
            </a:pPr>
            <a:r>
              <a:rPr lang="en-US" sz="1600" dirty="0">
                <a:latin typeface="Calibri" panose="020F0502020204030204" pitchFamily="34" charset="0"/>
              </a:rPr>
              <a:t>Add Regular Service or Services without enrolling the client in a Program </a:t>
            </a:r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798" y="1930668"/>
            <a:ext cx="6518643" cy="2387600"/>
          </a:xfrm>
        </p:spPr>
        <p:txBody>
          <a:bodyPr/>
          <a:lstStyle/>
          <a:p>
            <a:r>
              <a:rPr lang="en-US" dirty="0"/>
              <a:t>Action Plan Screen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Screen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</a:rPr>
              <a:t>The Action Plan contains information relating to a client’s services and outcomes. The purpose of an Action Plan is to help efficiently track services and their progress for each service. The table displays the following information about each service:</a:t>
            </a:r>
            <a:br>
              <a:rPr lang="en-US" sz="1400" dirty="0">
                <a:effectLst/>
                <a:latin typeface="Calibri" panose="020F0502020204030204" pitchFamily="34" charset="0"/>
              </a:rPr>
            </a:br>
            <a:endParaRPr lang="en-US" sz="1400" dirty="0">
              <a:effectLst/>
              <a:latin typeface="Calibri" panose="020F0502020204030204" pitchFamily="34" charset="0"/>
            </a:endParaRP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Service- Name of service and service variant (if applicable)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Program- Name of program for which service was completed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All services are required to have a program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Service Owner- The case manager who is currently working on the service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Service Status - The current status of the Service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Service Start Date- The service start date is the date the service has “started”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Service Completion Date 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If service is still progressing, the target service completion date will show. If showing a target service completion date, the field will be bold and italicized.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Service Outcome Status 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Progressing: Selected/target outcomes are still progressing 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Completed: All selected/target outcomes have been completed 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None: No outcomes have been selected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Action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View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Edit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Delete</a:t>
            </a:r>
          </a:p>
        </p:txBody>
      </p:sp>
    </p:spTree>
    <p:extLst>
      <p:ext uri="{BB962C8B-B14F-4D97-AF65-F5344CB8AC3E}">
        <p14:creationId xmlns:p14="http://schemas.microsoft.com/office/powerpoint/2010/main" val="250093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2D5E6E-4B63-1222-88EC-8B4D51E45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530" y="732647"/>
            <a:ext cx="9616972" cy="47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8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Screen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</a:rPr>
              <a:t>From the main Action Plan Screen you can:</a:t>
            </a:r>
            <a:br>
              <a:rPr lang="en-US" sz="1400" dirty="0">
                <a:effectLst/>
                <a:latin typeface="Calibri" panose="020F0502020204030204" pitchFamily="34" charset="0"/>
              </a:rPr>
            </a:br>
            <a:endParaRPr lang="en-US" sz="1400" dirty="0">
              <a:effectLst/>
              <a:latin typeface="Calibri" panose="020F0502020204030204" pitchFamily="34" charset="0"/>
            </a:endParaRP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Print the Action Plan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Filter the Action Plan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Timeframe</a:t>
            </a:r>
          </a:p>
          <a:p>
            <a:pPr marL="1600200" lvl="3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The default timeframe filter is "Current" which shows the client's currently progressing services.  To show all services change the timeframe filter to "Historical"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Program</a:t>
            </a:r>
          </a:p>
          <a:p>
            <a:pPr marL="1143000" lvl="2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Focus Area</a:t>
            </a:r>
          </a:p>
          <a:p>
            <a:pPr marL="1600200" lvl="3" indent="-228600" rtl="0" fontAlgn="ctr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Can link a service to a focus area when adding a service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Add a Service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b="0" i="0" dirty="0">
                <a:effectLst/>
                <a:latin typeface="Calibri" panose="020F0502020204030204" pitchFamily="34" charset="0"/>
              </a:rPr>
              <a:t>Edit/View a Service </a:t>
            </a:r>
          </a:p>
        </p:txBody>
      </p:sp>
    </p:spTree>
    <p:extLst>
      <p:ext uri="{BB962C8B-B14F-4D97-AF65-F5344CB8AC3E}">
        <p14:creationId xmlns:p14="http://schemas.microsoft.com/office/powerpoint/2010/main" val="145868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5D6E33-7ADD-5710-1E84-C43E78F73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93" y="529127"/>
            <a:ext cx="9425796" cy="521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57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798" y="1930668"/>
            <a:ext cx="6518643" cy="2387600"/>
          </a:xfrm>
        </p:spPr>
        <p:txBody>
          <a:bodyPr/>
          <a:lstStyle/>
          <a:p>
            <a:r>
              <a:rPr lang="en-US" dirty="0"/>
              <a:t>Adding a Service</a:t>
            </a:r>
          </a:p>
        </p:txBody>
      </p:sp>
    </p:spTree>
    <p:extLst>
      <p:ext uri="{BB962C8B-B14F-4D97-AF65-F5344CB8AC3E}">
        <p14:creationId xmlns:p14="http://schemas.microsoft.com/office/powerpoint/2010/main" val="89755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047E-FBFD-4F79-BCA5-10E69740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B30D50-1377-244D-A1A4-32FB836C1F3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098A06B-52D8-C143-AE54-C8C950480C5A}" type="datetime1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Services &amp; Outcomes (Action Plan) in 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C6D62-2C36-1671-38E7-E74D0298A21B}"/>
              </a:ext>
            </a:extLst>
          </p:cNvPr>
          <p:cNvSpPr txBox="1"/>
          <p:nvPr/>
        </p:nvSpPr>
        <p:spPr>
          <a:xfrm>
            <a:off x="1167492" y="1832035"/>
            <a:ext cx="1003822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US" sz="1400" dirty="0">
                <a:latin typeface="Calibri" panose="020F0502020204030204" pitchFamily="34" charset="0"/>
              </a:rPr>
              <a:t>When you click to add a new service, the service selection screen will appear with the following fields: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Owner </a:t>
            </a:r>
          </a:p>
          <a:p>
            <a:pPr marL="1143000" lvl="2" indent="-228600" fontAlgn="ctr">
              <a:buFont typeface="+mj-lt"/>
              <a:buAutoNum type="romanLcPeriod"/>
            </a:pPr>
            <a:r>
              <a:rPr lang="en-US" sz="1400" dirty="0">
                <a:latin typeface="Calibri" panose="020F0502020204030204" pitchFamily="34" charset="0"/>
              </a:rPr>
              <a:t>Will default to the user adding the service </a:t>
            </a: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</a:t>
            </a: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Service Variant (when applicable) </a:t>
            </a: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Program</a:t>
            </a:r>
          </a:p>
          <a:p>
            <a:pPr marL="742950" lvl="1" indent="-285750" fontAlgn="ctr">
              <a:buFont typeface="+mj-lt"/>
              <a:buAutoNum type="arabicPeriod"/>
            </a:pPr>
            <a:r>
              <a:rPr lang="en-US" sz="1400" dirty="0">
                <a:latin typeface="Calibri" panose="020F0502020204030204" pitchFamily="34" charset="0"/>
              </a:rPr>
              <a:t>Program Variant (when applicable) </a:t>
            </a:r>
            <a:br>
              <a:rPr lang="en-US" sz="1400" dirty="0">
                <a:latin typeface="Calibri" panose="020F0502020204030204" pitchFamily="34" charset="0"/>
              </a:rPr>
            </a:br>
            <a:endParaRPr lang="en-US" sz="1400" dirty="0">
              <a:latin typeface="Calibri" panose="020F0502020204030204" pitchFamily="34" charset="0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Note: Once these fields have been selected, you will need to press “Restart” in order to change the service that you have selected 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The required Service Details depends on if the service is a One-Time Service or Regular Service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It is recommended to always select “Program” prior to selecting “Service” so you only see the correct services available for the Program you are adding the Service for.</a:t>
            </a:r>
          </a:p>
        </p:txBody>
      </p:sp>
    </p:spTree>
    <p:extLst>
      <p:ext uri="{BB962C8B-B14F-4D97-AF65-F5344CB8AC3E}">
        <p14:creationId xmlns:p14="http://schemas.microsoft.com/office/powerpoint/2010/main" val="197211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{2AE44E4A-063F-4264-8198-BB7186E66C97}tf45331398_win32</Template>
  <TotalTime>1526</TotalTime>
  <Words>1638</Words>
  <Application>Microsoft Office PowerPoint</Application>
  <PresentationFormat>Widescreen</PresentationFormat>
  <Paragraphs>180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Tenorite</vt:lpstr>
      <vt:lpstr>Office Theme</vt:lpstr>
      <vt:lpstr>Services &amp; Outcomes (Action Plan) in CMS</vt:lpstr>
      <vt:lpstr>Agenda</vt:lpstr>
      <vt:lpstr>Action Plan Screen</vt:lpstr>
      <vt:lpstr>Action Plan Screen</vt:lpstr>
      <vt:lpstr>PowerPoint Presentation</vt:lpstr>
      <vt:lpstr>Action Plan Screen</vt:lpstr>
      <vt:lpstr>PowerPoint Presentation</vt:lpstr>
      <vt:lpstr>Adding a Service</vt:lpstr>
      <vt:lpstr>Adding a Service</vt:lpstr>
      <vt:lpstr>PowerPoint Presentation</vt:lpstr>
      <vt:lpstr>One-Time Service</vt:lpstr>
      <vt:lpstr>Regular Service</vt:lpstr>
      <vt:lpstr>Adding a Regular Service</vt:lpstr>
      <vt:lpstr>Adding a Regular Service</vt:lpstr>
      <vt:lpstr>PowerPoint Presentation</vt:lpstr>
      <vt:lpstr>Exiting a Regular Service</vt:lpstr>
      <vt:lpstr>Exiting a Regular Service</vt:lpstr>
      <vt:lpstr>PowerPoint Presentation</vt:lpstr>
      <vt:lpstr>Completing a Regular Service</vt:lpstr>
      <vt:lpstr>Completing a Regular Service</vt:lpstr>
      <vt:lpstr>PowerPoint Presentation</vt:lpstr>
      <vt:lpstr>Service Maintenance</vt:lpstr>
      <vt:lpstr>Service Maintenance (Edit/View Services)</vt:lpstr>
      <vt:lpstr>Program Enrollment vs Service Delivery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Referrals in CMS</dc:title>
  <dc:creator>Robert McCarthy</dc:creator>
  <cp:lastModifiedBy>Robert McCarthy</cp:lastModifiedBy>
  <cp:revision>11</cp:revision>
  <dcterms:created xsi:type="dcterms:W3CDTF">2023-07-20T12:07:28Z</dcterms:created>
  <dcterms:modified xsi:type="dcterms:W3CDTF">2024-10-04T15:26:43Z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